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5"/>
  </p:notesMasterIdLst>
  <p:sldIdLst>
    <p:sldId id="259" r:id="rId2"/>
    <p:sldId id="258" r:id="rId3"/>
    <p:sldId id="260" r:id="rId4"/>
    <p:sldId id="279" r:id="rId5"/>
    <p:sldId id="281" r:id="rId6"/>
    <p:sldId id="292" r:id="rId7"/>
    <p:sldId id="293" r:id="rId8"/>
    <p:sldId id="280" r:id="rId9"/>
    <p:sldId id="310" r:id="rId10"/>
    <p:sldId id="300" r:id="rId11"/>
    <p:sldId id="301" r:id="rId12"/>
    <p:sldId id="316" r:id="rId13"/>
    <p:sldId id="294" r:id="rId14"/>
    <p:sldId id="297" r:id="rId15"/>
    <p:sldId id="314" r:id="rId16"/>
    <p:sldId id="315" r:id="rId17"/>
    <p:sldId id="295" r:id="rId18"/>
    <p:sldId id="296" r:id="rId19"/>
    <p:sldId id="298" r:id="rId20"/>
    <p:sldId id="299" r:id="rId21"/>
    <p:sldId id="309" r:id="rId22"/>
    <p:sldId id="305" r:id="rId23"/>
    <p:sldId id="308" r:id="rId24"/>
    <p:sldId id="306" r:id="rId25"/>
    <p:sldId id="307" r:id="rId26"/>
    <p:sldId id="261" r:id="rId27"/>
    <p:sldId id="311" r:id="rId28"/>
    <p:sldId id="290" r:id="rId29"/>
    <p:sldId id="312" r:id="rId30"/>
    <p:sldId id="313" r:id="rId31"/>
    <p:sldId id="303" r:id="rId32"/>
    <p:sldId id="291" r:id="rId33"/>
    <p:sldId id="278" r:id="rId3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0" autoAdjust="0"/>
    <p:restoredTop sz="84489" autoAdjust="0"/>
  </p:normalViewPr>
  <p:slideViewPr>
    <p:cSldViewPr snapToGrid="0">
      <p:cViewPr varScale="1">
        <p:scale>
          <a:sx n="72" d="100"/>
          <a:sy n="72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F15C2-2605-4B8E-B58E-9F4822BEC552}" type="datetimeFigureOut">
              <a:rPr lang="en-IL" smtClean="0"/>
              <a:t>09/06/2020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63190-F369-4F57-B7FE-C2914959165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415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88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7812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63036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433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280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65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110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3462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295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3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70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8919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761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4446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3805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Pad size is ~0.2x0.2</a:t>
            </a:r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6813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Detection time – Immediate – 5 star. No detection – 0 star</a:t>
            </a:r>
          </a:p>
          <a:p>
            <a:r>
              <a:rPr lang="en-US" b="0" dirty="0"/>
              <a:t>Tracking distance – min 22-40cm, max 5m (depending on QR resolution not)</a:t>
            </a:r>
          </a:p>
          <a:p>
            <a:r>
              <a:rPr lang="en-US" b="0" dirty="0"/>
              <a:t>   * All 5 star QRs behaved the same</a:t>
            </a:r>
          </a:p>
          <a:p>
            <a:r>
              <a:rPr lang="en-US" b="0" dirty="0"/>
              <a:t>Number of feature points correlates with star rating</a:t>
            </a:r>
          </a:p>
          <a:p>
            <a:r>
              <a:rPr lang="en-US" b="0" dirty="0"/>
              <a:t>No feature detection close to boundary</a:t>
            </a:r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0538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Detection time – Immediate – 5 star. No detection – 0 star</a:t>
            </a:r>
          </a:p>
          <a:p>
            <a:r>
              <a:rPr lang="en-US" b="0" dirty="0"/>
              <a:t>Tracking distance – min 22-40cm, max 5m (depending on QR resolution not)</a:t>
            </a:r>
          </a:p>
          <a:p>
            <a:r>
              <a:rPr lang="en-US" b="0" dirty="0"/>
              <a:t>   * All 5 star QRs behaved the same</a:t>
            </a:r>
          </a:p>
          <a:p>
            <a:r>
              <a:rPr lang="en-US" b="0" dirty="0"/>
              <a:t>Number of feature points correlates with star rating</a:t>
            </a:r>
          </a:p>
          <a:p>
            <a:r>
              <a:rPr lang="en-US" b="0" dirty="0"/>
              <a:t>No feature detection close to boundary</a:t>
            </a:r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9895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1916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8632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Unity:                           very good for game development (complex installation due to external parts JDK, NDK)</a:t>
            </a:r>
            <a:br>
              <a:rPr lang="en-US" b="0" dirty="0"/>
            </a:br>
            <a:r>
              <a:rPr lang="en-US" sz="1200" dirty="0">
                <a:solidFill>
                  <a:schemeClr val="bg1"/>
                </a:solidFill>
              </a:rPr>
              <a:t>Development:             debug in PC mode is fast and easy (using Log)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Game experience:       enjoyable, even more with sound. Buttons (Pause, Resume, Restart)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b="0" dirty="0"/>
              <a:t>Network connection:  both wi-fi &amp; internet worked well (issue with free-tau firewall)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Android device:          app is suitable for full range of devices. consider image stabilizer (HW or SW)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1081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Vuforia:    lots of moving parts, but works well (Target manager, Vuforia license, AR camera)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Vuforia detection &amp; tracking: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- doesn’t work well in low lighting or flickering light (Neon)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- 0-star doesn’t detect, 3-star sometime need more time, 5-star immediate detection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   * all 5-star targets had similar performance (min: 25cm, max: 5m) – depending on resolution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- No features are detected close to target boundary (probably due to feature extraction algorithm – edge detection)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- board target must always be in the frame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940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4604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- drift (QR position)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- small position perturbation (hard to play with small wall)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- indoor use only (due to winds)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- short air-time 3-5min (consider another drone)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- drone positioning – marker made it easier (and so, more fun)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- drone turning can be used in a different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0780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Anti-Banding:   50Hz - small effect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Focus Mode:   “</a:t>
            </a:r>
            <a:r>
              <a:rPr lang="en-US" sz="1200" dirty="0" err="1">
                <a:solidFill>
                  <a:schemeClr val="bg1"/>
                </a:solidFill>
              </a:rPr>
              <a:t>ContAuto</a:t>
            </a:r>
            <a:r>
              <a:rPr lang="en-US" sz="1200" dirty="0">
                <a:solidFill>
                  <a:schemeClr val="bg1"/>
                </a:solidFill>
              </a:rPr>
              <a:t>” gave the best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VideoMode</a:t>
            </a:r>
            <a:r>
              <a:rPr lang="en-US" sz="1200" dirty="0">
                <a:solidFill>
                  <a:schemeClr val="bg1"/>
                </a:solidFill>
              </a:rPr>
              <a:t>:    only “Default” worked (might require better cell device)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Flash light:      negligible effect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Sound F/X:      more fun, but require Sound On/Off button!!!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123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652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768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56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5950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992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63190-F369-4F57-B7FE-C29149591658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063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159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15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76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051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123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051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552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83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9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644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37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654F4-8FA0-4A43-839B-6DBCC0F4BBF9}" type="datetimeFigureOut">
              <a:rPr lang="he-IL" smtClean="0"/>
              <a:t>י"ז/סיון/תש"פ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EB312-B293-4F0B-AD48-7D5DE75EA0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342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u-adl/GameOfDron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openxmlformats.org/officeDocument/2006/relationships/hyperlink" Target="https://support.unity3d.com/hc/en-us/articles/360001252086-UNet-Deprecation-FAQ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support.unity3d.com/hc/en-us/articles/360001252086-UNet-Deprecation-FA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l-cdn.ryzerobotics.com/downloads/Tello/%20Tello%20Mission%20Pad%20User%20Guide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vuforia.com/target-manag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uforia.com/target-manag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aww1TMs2n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1E1C8F-B3B5-4C22-927C-B5A21FB74EE6}"/>
              </a:ext>
            </a:extLst>
          </p:cNvPr>
          <p:cNvSpPr txBox="1">
            <a:spLocks/>
          </p:cNvSpPr>
          <p:nvPr/>
        </p:nvSpPr>
        <p:spPr>
          <a:xfrm>
            <a:off x="752475" y="381697"/>
            <a:ext cx="10639425" cy="36376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b="1" dirty="0">
                <a:solidFill>
                  <a:schemeClr val="bg1"/>
                </a:solidFill>
              </a:rPr>
              <a:t>TEL AVIV UNIVERSITY</a:t>
            </a:r>
            <a:endParaRPr lang="en-IL" dirty="0">
              <a:solidFill>
                <a:schemeClr val="bg1"/>
              </a:solidFill>
            </a:endParaRPr>
          </a:p>
          <a:p>
            <a:pPr algn="ctr" rtl="0"/>
            <a:r>
              <a:rPr lang="en-US" sz="2800" dirty="0">
                <a:solidFill>
                  <a:schemeClr val="bg1"/>
                </a:solidFill>
              </a:rPr>
              <a:t>School of Electrical Engineering</a:t>
            </a:r>
          </a:p>
          <a:p>
            <a:pPr algn="ctr" rtl="0"/>
            <a:endParaRPr lang="en-US" sz="2800" dirty="0">
              <a:solidFill>
                <a:schemeClr val="bg1"/>
              </a:solidFill>
            </a:endParaRPr>
          </a:p>
          <a:p>
            <a:pPr algn="ctr" rtl="0"/>
            <a:endParaRPr lang="en-IL" sz="2800" dirty="0">
              <a:solidFill>
                <a:schemeClr val="bg1"/>
              </a:solidFill>
            </a:endParaRPr>
          </a:p>
          <a:p>
            <a:pPr algn="ctr" rtl="0"/>
            <a:r>
              <a:rPr lang="en-US" b="1" dirty="0">
                <a:solidFill>
                  <a:schemeClr val="bg1"/>
                </a:solidFill>
              </a:rPr>
              <a:t>Game of Drones: "Pong" like Drone AR game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B421C0-F454-4C88-A96E-708D06B7C9E1}"/>
              </a:ext>
            </a:extLst>
          </p:cNvPr>
          <p:cNvSpPr txBox="1">
            <a:spLocks/>
          </p:cNvSpPr>
          <p:nvPr/>
        </p:nvSpPr>
        <p:spPr>
          <a:xfrm>
            <a:off x="752474" y="4089679"/>
            <a:ext cx="10464102" cy="1978651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b="1" dirty="0">
                <a:solidFill>
                  <a:schemeClr val="bg1"/>
                </a:solidFill>
              </a:rPr>
              <a:t>by Guy Hershtig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ctr" rtl="0">
              <a:buNone/>
            </a:pPr>
            <a:r>
              <a:rPr lang="en-US" dirty="0">
                <a:solidFill>
                  <a:schemeClr val="bg1"/>
                </a:solidFill>
              </a:rPr>
              <a:t>Under the supervision of Mr. Yonatan Mandel and Prof. Amit </a:t>
            </a:r>
            <a:r>
              <a:rPr lang="en-US" dirty="0" err="1">
                <a:solidFill>
                  <a:schemeClr val="bg1"/>
                </a:solidFill>
              </a:rPr>
              <a:t>Bermano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 collaboration with the Game Technology Center – ETH Zurich.</a:t>
            </a:r>
          </a:p>
          <a:p>
            <a:pPr marL="0" indent="0" algn="ctr" rtl="0">
              <a:buNone/>
            </a:pPr>
            <a:r>
              <a:rPr lang="en-US" dirty="0">
                <a:solidFill>
                  <a:schemeClr val="bg1"/>
                </a:solidFill>
              </a:rPr>
              <a:t>May 2020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B3DC5B9-3E86-4839-A9A7-5D6EB3B8B4FF}"/>
              </a:ext>
            </a:extLst>
          </p:cNvPr>
          <p:cNvSpPr txBox="1">
            <a:spLocks/>
          </p:cNvSpPr>
          <p:nvPr/>
        </p:nvSpPr>
        <p:spPr>
          <a:xfrm>
            <a:off x="512466" y="6068330"/>
            <a:ext cx="10879433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800" dirty="0">
                <a:hlinkClick r:id="rId3"/>
              </a:rPr>
              <a:t>https://github.com/tau-adl/GameOfDrones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5616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Programming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63E3D-58C9-4337-8798-149079AC56F8}"/>
              </a:ext>
            </a:extLst>
          </p:cNvPr>
          <p:cNvSpPr txBox="1"/>
          <p:nvPr/>
        </p:nvSpPr>
        <p:spPr>
          <a:xfrm>
            <a:off x="4130037" y="3868696"/>
            <a:ext cx="7218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AB415-8A0A-443B-B83E-D563B580D3EC}"/>
              </a:ext>
            </a:extLst>
          </p:cNvPr>
          <p:cNvSpPr txBox="1"/>
          <p:nvPr/>
        </p:nvSpPr>
        <p:spPr>
          <a:xfrm>
            <a:off x="716277" y="1237256"/>
            <a:ext cx="78282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Unity			2019.2.12f1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Unity Hub 		2.2.2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Vuforia			8.5.9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 Studio 2019 	16.5.4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JDK			1.8.0_221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NDK			20.0.5594570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2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Drone (Tello vs Parrot)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242CB-93B6-4D24-83A3-3C620EAF8A58}"/>
              </a:ext>
            </a:extLst>
          </p:cNvPr>
          <p:cNvSpPr txBox="1"/>
          <p:nvPr/>
        </p:nvSpPr>
        <p:spPr>
          <a:xfrm>
            <a:off x="6564849" y="4797711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u="sng" dirty="0">
                <a:solidFill>
                  <a:schemeClr val="bg1"/>
                </a:solidFill>
              </a:rPr>
              <a:t>Parrot Bebop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A06FB-1591-4FF1-9502-F48856191834}"/>
              </a:ext>
            </a:extLst>
          </p:cNvPr>
          <p:cNvSpPr txBox="1"/>
          <p:nvPr/>
        </p:nvSpPr>
        <p:spPr>
          <a:xfrm>
            <a:off x="2414282" y="4797711"/>
            <a:ext cx="3041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u="sng" dirty="0">
                <a:solidFill>
                  <a:schemeClr val="bg1"/>
                </a:solidFill>
              </a:rPr>
              <a:t>Tello Edu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BF7F-C3BA-4B02-BF0A-164C2AA2461A}"/>
              </a:ext>
            </a:extLst>
          </p:cNvPr>
          <p:cNvSpPr txBox="1"/>
          <p:nvPr/>
        </p:nvSpPr>
        <p:spPr>
          <a:xfrm>
            <a:off x="716278" y="1237256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Use: indoor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C39EEB-D640-40E1-91A3-8BA6C2778685}"/>
              </a:ext>
            </a:extLst>
          </p:cNvPr>
          <p:cNvSpPr txBox="1"/>
          <p:nvPr/>
        </p:nvSpPr>
        <p:spPr>
          <a:xfrm>
            <a:off x="716277" y="1697261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Use: Outdoor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0B7A5-AFD9-45F8-A311-02C6F7509C0E}"/>
              </a:ext>
            </a:extLst>
          </p:cNvPr>
          <p:cNvSpPr txBox="1"/>
          <p:nvPr/>
        </p:nvSpPr>
        <p:spPr>
          <a:xfrm>
            <a:off x="716277" y="2190337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Air time</a:t>
            </a:r>
          </a:p>
        </p:txBody>
      </p:sp>
      <p:pic>
        <p:nvPicPr>
          <p:cNvPr id="28" name="Picture 14" descr="DJI Spark vs Parrot Bebop 2 FPV: Which is Better?">
            <a:extLst>
              <a:ext uri="{FF2B5EF4-FFF2-40B4-BE49-F238E27FC236}">
                <a16:creationId xmlns:a16="http://schemas.microsoft.com/office/drawing/2014/main" id="{7B229907-05D0-4EC8-8D17-2EC43E125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r="9421"/>
          <a:stretch/>
        </p:blipFill>
        <p:spPr bwMode="auto">
          <a:xfrm>
            <a:off x="6177280" y="1403924"/>
            <a:ext cx="3921760" cy="26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EB38CC-054B-43E5-BA4A-8DB9BE0B9CF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036560" y="3429000"/>
            <a:ext cx="134724" cy="1368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1118B-8820-46AF-B2B6-69ABA0913EC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935268" y="2418080"/>
            <a:ext cx="3989532" cy="2379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98E6D2EF-28FA-4E80-A1D4-10F99AF5D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7280" y="5068722"/>
            <a:ext cx="974690" cy="1268033"/>
          </a:xfrm>
          <a:prstGeom prst="rect">
            <a:avLst/>
          </a:prstGeom>
        </p:spPr>
      </p:pic>
      <p:pic>
        <p:nvPicPr>
          <p:cNvPr id="43" name="Graphic 42" descr="Close">
            <a:extLst>
              <a:ext uri="{FF2B5EF4-FFF2-40B4-BE49-F238E27FC236}">
                <a16:creationId xmlns:a16="http://schemas.microsoft.com/office/drawing/2014/main" id="{4896068C-0508-4C42-9BF3-F5C4815F3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4038" y="5127195"/>
            <a:ext cx="1009827" cy="1151081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E68C6440-562D-460F-AAED-625AD3181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40712" y="5135432"/>
            <a:ext cx="1009827" cy="1151081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5E4107A2-01ED-4AD0-9C83-416D4AE7D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8326" y="5058344"/>
            <a:ext cx="974690" cy="1268033"/>
          </a:xfrm>
          <a:prstGeom prst="rect">
            <a:avLst/>
          </a:prstGeom>
        </p:spPr>
      </p:pic>
      <p:pic>
        <p:nvPicPr>
          <p:cNvPr id="55" name="Graphic 54" descr="Close">
            <a:extLst>
              <a:ext uri="{FF2B5EF4-FFF2-40B4-BE49-F238E27FC236}">
                <a16:creationId xmlns:a16="http://schemas.microsoft.com/office/drawing/2014/main" id="{16D30130-1DAE-42CC-A10C-207A2C9CD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4767" y="5125055"/>
            <a:ext cx="1009827" cy="1151081"/>
          </a:xfrm>
          <a:prstGeom prst="rect">
            <a:avLst/>
          </a:prstGeom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75C09BFB-A90E-4C28-BE0F-2656C437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277" y="5048438"/>
            <a:ext cx="974690" cy="12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5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Drone (Tello vs Parrot)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242CB-93B6-4D24-83A3-3C620EAF8A58}"/>
              </a:ext>
            </a:extLst>
          </p:cNvPr>
          <p:cNvSpPr txBox="1"/>
          <p:nvPr/>
        </p:nvSpPr>
        <p:spPr>
          <a:xfrm>
            <a:off x="6564849" y="4797711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Parrot Bebop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A06FB-1591-4FF1-9502-F48856191834}"/>
              </a:ext>
            </a:extLst>
          </p:cNvPr>
          <p:cNvSpPr txBox="1"/>
          <p:nvPr/>
        </p:nvSpPr>
        <p:spPr>
          <a:xfrm>
            <a:off x="2414282" y="4797711"/>
            <a:ext cx="3041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u="sng" dirty="0">
                <a:solidFill>
                  <a:schemeClr val="bg1"/>
                </a:solidFill>
              </a:rPr>
              <a:t>Tello Edu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BF7F-C3BA-4B02-BF0A-164C2AA2461A}"/>
              </a:ext>
            </a:extLst>
          </p:cNvPr>
          <p:cNvSpPr txBox="1"/>
          <p:nvPr/>
        </p:nvSpPr>
        <p:spPr>
          <a:xfrm>
            <a:off x="716278" y="1237256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Use: indoor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C39EEB-D640-40E1-91A3-8BA6C2778685}"/>
              </a:ext>
            </a:extLst>
          </p:cNvPr>
          <p:cNvSpPr txBox="1"/>
          <p:nvPr/>
        </p:nvSpPr>
        <p:spPr>
          <a:xfrm>
            <a:off x="716277" y="1697261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Use: Outdoor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0B7A5-AFD9-45F8-A311-02C6F7509C0E}"/>
              </a:ext>
            </a:extLst>
          </p:cNvPr>
          <p:cNvSpPr txBox="1"/>
          <p:nvPr/>
        </p:nvSpPr>
        <p:spPr>
          <a:xfrm>
            <a:off x="716277" y="2190337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Air time</a:t>
            </a:r>
          </a:p>
        </p:txBody>
      </p:sp>
      <p:pic>
        <p:nvPicPr>
          <p:cNvPr id="28" name="Picture 14" descr="DJI Spark vs Parrot Bebop 2 FPV: Which is Better?">
            <a:extLst>
              <a:ext uri="{FF2B5EF4-FFF2-40B4-BE49-F238E27FC236}">
                <a16:creationId xmlns:a16="http://schemas.microsoft.com/office/drawing/2014/main" id="{7B229907-05D0-4EC8-8D17-2EC43E125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r="9421"/>
          <a:stretch/>
        </p:blipFill>
        <p:spPr bwMode="auto">
          <a:xfrm>
            <a:off x="6177280" y="1403924"/>
            <a:ext cx="3921760" cy="26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1118B-8820-46AF-B2B6-69ABA0913EC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935268" y="2418080"/>
            <a:ext cx="3989532" cy="2379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1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Vuforia target (3D vs 2D model)</a:t>
            </a:r>
          </a:p>
        </p:txBody>
      </p:sp>
      <p:pic>
        <p:nvPicPr>
          <p:cNvPr id="4" name="Picture 3" descr="A close up of a bicycle&#10;&#10;Description automatically generated">
            <a:extLst>
              <a:ext uri="{FF2B5EF4-FFF2-40B4-BE49-F238E27FC236}">
                <a16:creationId xmlns:a16="http://schemas.microsoft.com/office/drawing/2014/main" id="{75504058-2368-40BD-8B5F-0320F88A1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29" y="1403924"/>
            <a:ext cx="3212869" cy="2805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242CB-93B6-4D24-83A3-3C620EAF8A58}"/>
              </a:ext>
            </a:extLst>
          </p:cNvPr>
          <p:cNvSpPr txBox="1"/>
          <p:nvPr/>
        </p:nvSpPr>
        <p:spPr>
          <a:xfrm>
            <a:off x="8607009" y="4218591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Tello with QR</a:t>
            </a:r>
          </a:p>
        </p:txBody>
      </p:sp>
      <p:pic>
        <p:nvPicPr>
          <p:cNvPr id="9" name="Picture 8" descr="A picture containing indoor, person, table, man&#10;&#10;Description automatically generated">
            <a:extLst>
              <a:ext uri="{FF2B5EF4-FFF2-40B4-BE49-F238E27FC236}">
                <a16:creationId xmlns:a16="http://schemas.microsoft.com/office/drawing/2014/main" id="{2C6DA34F-6288-49D7-9E62-6019A6FF3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13" y="1403924"/>
            <a:ext cx="3748828" cy="2811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FA06FB-1591-4FF1-9502-F48856191834}"/>
              </a:ext>
            </a:extLst>
          </p:cNvPr>
          <p:cNvSpPr txBox="1"/>
          <p:nvPr/>
        </p:nvSpPr>
        <p:spPr>
          <a:xfrm>
            <a:off x="4491613" y="4218591"/>
            <a:ext cx="374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Tello 3D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BF7F-C3BA-4B02-BF0A-164C2AA2461A}"/>
              </a:ext>
            </a:extLst>
          </p:cNvPr>
          <p:cNvSpPr txBox="1"/>
          <p:nvPr/>
        </p:nvSpPr>
        <p:spPr>
          <a:xfrm>
            <a:off x="716278" y="1237256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Speed/Reliability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2FCE4A5F-0D5B-4733-A365-B5255096C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3668" y="4480201"/>
            <a:ext cx="974690" cy="1268033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55AC20FA-2383-4918-9680-3389826E6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8446" y="4480201"/>
            <a:ext cx="974690" cy="1268033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5E3B668E-9E3B-4DC8-966D-58758C5EA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5" y="4480200"/>
            <a:ext cx="974690" cy="1268033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E54C8831-1CD9-456A-8E53-92DA1B020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4826" y="4546911"/>
            <a:ext cx="1009827" cy="1151081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7F0A175D-9E1E-4C31-A0DC-1081C06AC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7009" y="4488434"/>
            <a:ext cx="974690" cy="1268033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B0BC658A-2C7E-4340-850A-221A8F766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3091" y="4538675"/>
            <a:ext cx="1009827" cy="11510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C39EEB-D640-40E1-91A3-8BA6C2778685}"/>
              </a:ext>
            </a:extLst>
          </p:cNvPr>
          <p:cNvSpPr txBox="1"/>
          <p:nvPr/>
        </p:nvSpPr>
        <p:spPr>
          <a:xfrm>
            <a:off x="716277" y="1697261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Accuracy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0B7A5-AFD9-45F8-A311-02C6F7509C0E}"/>
              </a:ext>
            </a:extLst>
          </p:cNvPr>
          <p:cNvSpPr txBox="1"/>
          <p:nvPr/>
        </p:nvSpPr>
        <p:spPr>
          <a:xfrm>
            <a:off x="716277" y="2190337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7677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Vuforia target (3D vs 2D model)</a:t>
            </a:r>
          </a:p>
        </p:txBody>
      </p:sp>
      <p:pic>
        <p:nvPicPr>
          <p:cNvPr id="4" name="Picture 3" descr="A close up of a bicycle&#10;&#10;Description automatically generated">
            <a:extLst>
              <a:ext uri="{FF2B5EF4-FFF2-40B4-BE49-F238E27FC236}">
                <a16:creationId xmlns:a16="http://schemas.microsoft.com/office/drawing/2014/main" id="{75504058-2368-40BD-8B5F-0320F88A1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29" y="1403924"/>
            <a:ext cx="3212869" cy="2805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242CB-93B6-4D24-83A3-3C620EAF8A58}"/>
              </a:ext>
            </a:extLst>
          </p:cNvPr>
          <p:cNvSpPr txBox="1"/>
          <p:nvPr/>
        </p:nvSpPr>
        <p:spPr>
          <a:xfrm>
            <a:off x="8607009" y="4218591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Tello with QR</a:t>
            </a:r>
          </a:p>
        </p:txBody>
      </p:sp>
      <p:pic>
        <p:nvPicPr>
          <p:cNvPr id="9" name="Picture 8" descr="A picture containing indoor, person, table, man&#10;&#10;Description automatically generated">
            <a:extLst>
              <a:ext uri="{FF2B5EF4-FFF2-40B4-BE49-F238E27FC236}">
                <a16:creationId xmlns:a16="http://schemas.microsoft.com/office/drawing/2014/main" id="{2C6DA34F-6288-49D7-9E62-6019A6FF3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13" y="1403924"/>
            <a:ext cx="3748828" cy="2811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FA06FB-1591-4FF1-9502-F48856191834}"/>
              </a:ext>
            </a:extLst>
          </p:cNvPr>
          <p:cNvSpPr txBox="1"/>
          <p:nvPr/>
        </p:nvSpPr>
        <p:spPr>
          <a:xfrm>
            <a:off x="4491613" y="4218591"/>
            <a:ext cx="374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Tello 3D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BF7F-C3BA-4B02-BF0A-164C2AA2461A}"/>
              </a:ext>
            </a:extLst>
          </p:cNvPr>
          <p:cNvSpPr txBox="1"/>
          <p:nvPr/>
        </p:nvSpPr>
        <p:spPr>
          <a:xfrm>
            <a:off x="716278" y="1237256"/>
            <a:ext cx="340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Speed/Reliability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C39EEB-D640-40E1-91A3-8BA6C2778685}"/>
              </a:ext>
            </a:extLst>
          </p:cNvPr>
          <p:cNvSpPr txBox="1"/>
          <p:nvPr/>
        </p:nvSpPr>
        <p:spPr>
          <a:xfrm>
            <a:off x="716277" y="1697261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Accuracy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0B7A5-AFD9-45F8-A311-02C6F7509C0E}"/>
              </a:ext>
            </a:extLst>
          </p:cNvPr>
          <p:cNvSpPr txBox="1"/>
          <p:nvPr/>
        </p:nvSpPr>
        <p:spPr>
          <a:xfrm>
            <a:off x="716277" y="2190337"/>
            <a:ext cx="289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40256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Vuforia target (QR orientation)</a:t>
            </a:r>
          </a:p>
        </p:txBody>
      </p:sp>
      <p:pic>
        <p:nvPicPr>
          <p:cNvPr id="4" name="Picture 3" descr="A close up of a bicycle&#10;&#10;Description automatically generated">
            <a:extLst>
              <a:ext uri="{FF2B5EF4-FFF2-40B4-BE49-F238E27FC236}">
                <a16:creationId xmlns:a16="http://schemas.microsoft.com/office/drawing/2014/main" id="{75504058-2368-40BD-8B5F-0320F88A1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29" y="1403924"/>
            <a:ext cx="3212869" cy="2805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242CB-93B6-4D24-83A3-3C620EAF8A58}"/>
              </a:ext>
            </a:extLst>
          </p:cNvPr>
          <p:cNvSpPr txBox="1"/>
          <p:nvPr/>
        </p:nvSpPr>
        <p:spPr>
          <a:xfrm>
            <a:off x="8607009" y="4218591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Perpendicular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A06FB-1591-4FF1-9502-F48856191834}"/>
              </a:ext>
            </a:extLst>
          </p:cNvPr>
          <p:cNvSpPr txBox="1"/>
          <p:nvPr/>
        </p:nvSpPr>
        <p:spPr>
          <a:xfrm>
            <a:off x="4491613" y="4218591"/>
            <a:ext cx="374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Parallel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BF7F-C3BA-4B02-BF0A-164C2AA2461A}"/>
              </a:ext>
            </a:extLst>
          </p:cNvPr>
          <p:cNvSpPr txBox="1"/>
          <p:nvPr/>
        </p:nvSpPr>
        <p:spPr>
          <a:xfrm>
            <a:off x="716278" y="1237256"/>
            <a:ext cx="351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Detection/Tracking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2FCE4A5F-0D5B-4733-A365-B5255096C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5408" y="4480201"/>
            <a:ext cx="974690" cy="1268033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55AC20FA-2383-4918-9680-3389826E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0186" y="4480201"/>
            <a:ext cx="974690" cy="1268033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5E3B668E-9E3B-4DC8-966D-58758C5EA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605" y="4480200"/>
            <a:ext cx="974690" cy="1268033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B0BC658A-2C7E-4340-850A-221A8F766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1311" y="4538675"/>
            <a:ext cx="1009827" cy="11510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C39EEB-D640-40E1-91A3-8BA6C2778685}"/>
              </a:ext>
            </a:extLst>
          </p:cNvPr>
          <p:cNvSpPr txBox="1"/>
          <p:nvPr/>
        </p:nvSpPr>
        <p:spPr>
          <a:xfrm>
            <a:off x="716277" y="1697261"/>
            <a:ext cx="385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Cell position</a:t>
            </a:r>
          </a:p>
        </p:txBody>
      </p:sp>
      <p:pic>
        <p:nvPicPr>
          <p:cNvPr id="18" name="Picture 17" descr="A picture containing black, man, white, standing&#10;&#10;Description automatically generated">
            <a:extLst>
              <a:ext uri="{FF2B5EF4-FFF2-40B4-BE49-F238E27FC236}">
                <a16:creationId xmlns:a16="http://schemas.microsoft.com/office/drawing/2014/main" id="{04EBD3C3-D3E0-4F7C-BBA3-37195E5135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t="34022" r="20125" b="30359"/>
          <a:stretch/>
        </p:blipFill>
        <p:spPr>
          <a:xfrm>
            <a:off x="4491612" y="1413047"/>
            <a:ext cx="3748829" cy="2796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FA8E4-A635-4943-B078-04CDFB807F0D}"/>
              </a:ext>
            </a:extLst>
          </p:cNvPr>
          <p:cNvSpPr txBox="1"/>
          <p:nvPr/>
        </p:nvSpPr>
        <p:spPr>
          <a:xfrm>
            <a:off x="716277" y="2171526"/>
            <a:ext cx="385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Target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0266-AC4D-4505-AA8A-B7BB0433D4A2}"/>
              </a:ext>
            </a:extLst>
          </p:cNvPr>
          <p:cNvSpPr txBox="1"/>
          <p:nvPr/>
        </p:nvSpPr>
        <p:spPr>
          <a:xfrm>
            <a:off x="716277" y="2649383"/>
            <a:ext cx="385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Drift (?)</a:t>
            </a:r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E214177B-BA88-416C-B4DD-66D4CE31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5496" y="4480200"/>
            <a:ext cx="974690" cy="1268033"/>
          </a:xfrm>
          <a:prstGeom prst="rect">
            <a:avLst/>
          </a:prstGeom>
        </p:spPr>
      </p:pic>
      <p:pic>
        <p:nvPicPr>
          <p:cNvPr id="22" name="Graphic 21" descr="Close">
            <a:extLst>
              <a:ext uri="{FF2B5EF4-FFF2-40B4-BE49-F238E27FC236}">
                <a16:creationId xmlns:a16="http://schemas.microsoft.com/office/drawing/2014/main" id="{5AF3F80F-BDD5-4AA3-BA07-20B0DA1DD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6621" y="4538674"/>
            <a:ext cx="1009827" cy="11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19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Vuforia target (QR orientation)</a:t>
            </a:r>
          </a:p>
        </p:txBody>
      </p:sp>
      <p:pic>
        <p:nvPicPr>
          <p:cNvPr id="4" name="Picture 3" descr="A close up of a bicycle&#10;&#10;Description automatically generated">
            <a:extLst>
              <a:ext uri="{FF2B5EF4-FFF2-40B4-BE49-F238E27FC236}">
                <a16:creationId xmlns:a16="http://schemas.microsoft.com/office/drawing/2014/main" id="{75504058-2368-40BD-8B5F-0320F88A1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29" y="1403924"/>
            <a:ext cx="3212869" cy="2805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242CB-93B6-4D24-83A3-3C620EAF8A58}"/>
              </a:ext>
            </a:extLst>
          </p:cNvPr>
          <p:cNvSpPr txBox="1"/>
          <p:nvPr/>
        </p:nvSpPr>
        <p:spPr>
          <a:xfrm>
            <a:off x="8607009" y="4218591"/>
            <a:ext cx="321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Perpendicular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A06FB-1591-4FF1-9502-F48856191834}"/>
              </a:ext>
            </a:extLst>
          </p:cNvPr>
          <p:cNvSpPr txBox="1"/>
          <p:nvPr/>
        </p:nvSpPr>
        <p:spPr>
          <a:xfrm>
            <a:off x="4491613" y="4218591"/>
            <a:ext cx="374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BF7F-C3BA-4B02-BF0A-164C2AA2461A}"/>
              </a:ext>
            </a:extLst>
          </p:cNvPr>
          <p:cNvSpPr txBox="1"/>
          <p:nvPr/>
        </p:nvSpPr>
        <p:spPr>
          <a:xfrm>
            <a:off x="716278" y="1237256"/>
            <a:ext cx="351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Detection/Tracking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C39EEB-D640-40E1-91A3-8BA6C2778685}"/>
              </a:ext>
            </a:extLst>
          </p:cNvPr>
          <p:cNvSpPr txBox="1"/>
          <p:nvPr/>
        </p:nvSpPr>
        <p:spPr>
          <a:xfrm>
            <a:off x="716277" y="1697261"/>
            <a:ext cx="385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Cell position</a:t>
            </a:r>
          </a:p>
        </p:txBody>
      </p:sp>
      <p:pic>
        <p:nvPicPr>
          <p:cNvPr id="18" name="Picture 17" descr="A picture containing black, man, white, standing&#10;&#10;Description automatically generated">
            <a:extLst>
              <a:ext uri="{FF2B5EF4-FFF2-40B4-BE49-F238E27FC236}">
                <a16:creationId xmlns:a16="http://schemas.microsoft.com/office/drawing/2014/main" id="{04EBD3C3-D3E0-4F7C-BBA3-37195E5135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07" t="34022" r="20125" b="30359"/>
          <a:stretch/>
        </p:blipFill>
        <p:spPr>
          <a:xfrm>
            <a:off x="4491612" y="1413047"/>
            <a:ext cx="3748829" cy="2796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0177C-5311-4D37-BFC1-614A5FCA2FFA}"/>
              </a:ext>
            </a:extLst>
          </p:cNvPr>
          <p:cNvSpPr txBox="1"/>
          <p:nvPr/>
        </p:nvSpPr>
        <p:spPr>
          <a:xfrm>
            <a:off x="716277" y="2171526"/>
            <a:ext cx="385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Target 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4986F-7CEA-4C94-8578-63F2CF517636}"/>
              </a:ext>
            </a:extLst>
          </p:cNvPr>
          <p:cNvSpPr txBox="1"/>
          <p:nvPr/>
        </p:nvSpPr>
        <p:spPr>
          <a:xfrm>
            <a:off x="716277" y="2649383"/>
            <a:ext cx="385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Drift (?)</a:t>
            </a:r>
          </a:p>
        </p:txBody>
      </p:sp>
    </p:spTree>
    <p:extLst>
      <p:ext uri="{BB962C8B-B14F-4D97-AF65-F5344CB8AC3E}">
        <p14:creationId xmlns:p14="http://schemas.microsoft.com/office/powerpoint/2010/main" val="73624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Vuforia target (SLAM vs Target)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9E6C5-CFB1-49E0-AE16-0EA789A60E59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1689409"/>
            <a:ext cx="3894958" cy="2524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F316B-840B-4D01-8BB7-8ED59DB4E131}"/>
              </a:ext>
            </a:extLst>
          </p:cNvPr>
          <p:cNvSpPr txBox="1"/>
          <p:nvPr/>
        </p:nvSpPr>
        <p:spPr>
          <a:xfrm>
            <a:off x="7901940" y="4192582"/>
            <a:ext cx="3894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Mission Pad, Board QR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77683-284E-4A04-887B-03F001D0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136" y="1711227"/>
            <a:ext cx="4283980" cy="2503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9FF9B-6860-4745-A87C-F12A1C27FAE6}"/>
              </a:ext>
            </a:extLst>
          </p:cNvPr>
          <p:cNvSpPr txBox="1"/>
          <p:nvPr/>
        </p:nvSpPr>
        <p:spPr>
          <a:xfrm>
            <a:off x="3296135" y="4192582"/>
            <a:ext cx="428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SLAM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77979-CA6E-453E-9591-A4F36D825F01}"/>
              </a:ext>
            </a:extLst>
          </p:cNvPr>
          <p:cNvSpPr txBox="1"/>
          <p:nvPr/>
        </p:nvSpPr>
        <p:spPr>
          <a:xfrm>
            <a:off x="716278" y="1237256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3BF44-05E6-423E-832B-BB04E624AB76}"/>
              </a:ext>
            </a:extLst>
          </p:cNvPr>
          <p:cNvSpPr txBox="1"/>
          <p:nvPr/>
        </p:nvSpPr>
        <p:spPr>
          <a:xfrm>
            <a:off x="716277" y="1697261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AC653-54BF-4128-A533-E00380744C22}"/>
              </a:ext>
            </a:extLst>
          </p:cNvPr>
          <p:cNvSpPr txBox="1"/>
          <p:nvPr/>
        </p:nvSpPr>
        <p:spPr>
          <a:xfrm>
            <a:off x="716277" y="2190337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Complexity</a:t>
            </a:r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E9CB8968-65E4-46AA-9922-EE8CF0610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9028" y="4591961"/>
            <a:ext cx="974690" cy="1268033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2B8F98B1-19D0-4FC2-ADC0-F7E0AD8FF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3806" y="4591961"/>
            <a:ext cx="974690" cy="1268033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2C32C362-40F8-41D1-9095-4A9144F3F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3345" y="4591960"/>
            <a:ext cx="974690" cy="1268033"/>
          </a:xfrm>
          <a:prstGeom prst="rect">
            <a:avLst/>
          </a:prstGeom>
        </p:spPr>
      </p:pic>
      <p:pic>
        <p:nvPicPr>
          <p:cNvPr id="21" name="Graphic 20" descr="Close">
            <a:extLst>
              <a:ext uri="{FF2B5EF4-FFF2-40B4-BE49-F238E27FC236}">
                <a16:creationId xmlns:a16="http://schemas.microsoft.com/office/drawing/2014/main" id="{FD6C3E67-290A-4DDA-BE46-A23A0C0E8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9626" y="4658671"/>
            <a:ext cx="1009827" cy="1151081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875F07B9-A8FA-46B9-8755-6A0FDDA56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2369" y="4600194"/>
            <a:ext cx="974690" cy="1268033"/>
          </a:xfrm>
          <a:prstGeom prst="rect">
            <a:avLst/>
          </a:prstGeom>
        </p:spPr>
      </p:pic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F537D45D-ACFF-4DC6-B5F3-4D6AC4611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7891" y="4650435"/>
            <a:ext cx="1009827" cy="11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Vuforia target (SLAM vs Target)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9E6C5-CFB1-49E0-AE16-0EA789A60E59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1689409"/>
            <a:ext cx="3894958" cy="2524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F316B-840B-4D01-8BB7-8ED59DB4E131}"/>
              </a:ext>
            </a:extLst>
          </p:cNvPr>
          <p:cNvSpPr txBox="1"/>
          <p:nvPr/>
        </p:nvSpPr>
        <p:spPr>
          <a:xfrm>
            <a:off x="7901940" y="4192582"/>
            <a:ext cx="3894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Mission Pad, Board QR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77683-284E-4A04-887B-03F001D0F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6136" y="1711227"/>
            <a:ext cx="4283980" cy="2503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69FF9B-6860-4745-A87C-F12A1C27FAE6}"/>
              </a:ext>
            </a:extLst>
          </p:cNvPr>
          <p:cNvSpPr txBox="1"/>
          <p:nvPr/>
        </p:nvSpPr>
        <p:spPr>
          <a:xfrm>
            <a:off x="3296135" y="4192582"/>
            <a:ext cx="428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77979-CA6E-453E-9591-A4F36D825F01}"/>
              </a:ext>
            </a:extLst>
          </p:cNvPr>
          <p:cNvSpPr txBox="1"/>
          <p:nvPr/>
        </p:nvSpPr>
        <p:spPr>
          <a:xfrm>
            <a:off x="716278" y="1237256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3BF44-05E6-423E-832B-BB04E624AB76}"/>
              </a:ext>
            </a:extLst>
          </p:cNvPr>
          <p:cNvSpPr txBox="1"/>
          <p:nvPr/>
        </p:nvSpPr>
        <p:spPr>
          <a:xfrm>
            <a:off x="716277" y="1697261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AC653-54BF-4128-A533-E00380744C22}"/>
              </a:ext>
            </a:extLst>
          </p:cNvPr>
          <p:cNvSpPr txBox="1"/>
          <p:nvPr/>
        </p:nvSpPr>
        <p:spPr>
          <a:xfrm>
            <a:off x="716277" y="2190337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93468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UNET vs Proprietary networking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F316B-840B-4D01-8BB7-8ED59DB4E131}"/>
              </a:ext>
            </a:extLst>
          </p:cNvPr>
          <p:cNvSpPr txBox="1"/>
          <p:nvPr/>
        </p:nvSpPr>
        <p:spPr>
          <a:xfrm>
            <a:off x="7973060" y="4192582"/>
            <a:ext cx="3894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UNET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9FF9B-6860-4745-A87C-F12A1C27FAE6}"/>
              </a:ext>
            </a:extLst>
          </p:cNvPr>
          <p:cNvSpPr txBox="1"/>
          <p:nvPr/>
        </p:nvSpPr>
        <p:spPr>
          <a:xfrm>
            <a:off x="4053840" y="4192582"/>
            <a:ext cx="3597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Proprietary Networking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77979-CA6E-453E-9591-A4F36D825F01}"/>
              </a:ext>
            </a:extLst>
          </p:cNvPr>
          <p:cNvSpPr txBox="1"/>
          <p:nvPr/>
        </p:nvSpPr>
        <p:spPr>
          <a:xfrm>
            <a:off x="716278" y="1237256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3BF44-05E6-423E-832B-BB04E624AB76}"/>
              </a:ext>
            </a:extLst>
          </p:cNvPr>
          <p:cNvSpPr txBox="1"/>
          <p:nvPr/>
        </p:nvSpPr>
        <p:spPr>
          <a:xfrm>
            <a:off x="716277" y="1697261"/>
            <a:ext cx="260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AC653-54BF-4128-A533-E00380744C22}"/>
              </a:ext>
            </a:extLst>
          </p:cNvPr>
          <p:cNvSpPr txBox="1"/>
          <p:nvPr/>
        </p:nvSpPr>
        <p:spPr>
          <a:xfrm>
            <a:off x="716277" y="2190337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Risk</a:t>
            </a:r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E9CB8968-65E4-46AA-9922-EE8CF0610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9028" y="4591961"/>
            <a:ext cx="974690" cy="1268033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2B8F98B1-19D0-4FC2-ADC0-F7E0AD8F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3806" y="4591961"/>
            <a:ext cx="974690" cy="1268033"/>
          </a:xfrm>
          <a:prstGeom prst="rect">
            <a:avLst/>
          </a:prstGeom>
        </p:spPr>
      </p:pic>
      <p:pic>
        <p:nvPicPr>
          <p:cNvPr id="17" name="Picture 16" descr="A close up of a computer&#10;&#10;Description automatically generated">
            <a:extLst>
              <a:ext uri="{FF2B5EF4-FFF2-40B4-BE49-F238E27FC236}">
                <a16:creationId xmlns:a16="http://schemas.microsoft.com/office/drawing/2014/main" id="{950B3898-0DFD-46B8-ADAB-053B5AD9C14A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5" t="9662" r="10054"/>
          <a:stretch/>
        </p:blipFill>
        <p:spPr bwMode="auto">
          <a:xfrm>
            <a:off x="7973059" y="1643202"/>
            <a:ext cx="3894959" cy="25711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phsorx . android: Prolific 2303 Driver Code 10 Error">
            <a:extLst>
              <a:ext uri="{FF2B5EF4-FFF2-40B4-BE49-F238E27FC236}">
                <a16:creationId xmlns:a16="http://schemas.microsoft.com/office/drawing/2014/main" id="{FABB2D3C-7BB8-45E7-A65F-825292C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711227"/>
            <a:ext cx="3597396" cy="25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lose">
            <a:extLst>
              <a:ext uri="{FF2B5EF4-FFF2-40B4-BE49-F238E27FC236}">
                <a16:creationId xmlns:a16="http://schemas.microsoft.com/office/drawing/2014/main" id="{56E3A444-896D-4DA4-8A63-CD3AE6256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5687" y="4658671"/>
            <a:ext cx="1009827" cy="1151081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E6DA9F93-1DB2-4B2E-990D-7015B93B2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7474" y="4579315"/>
            <a:ext cx="974690" cy="1268033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42F17B0C-72C3-484F-91AC-024D30736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0611" y="4650435"/>
            <a:ext cx="1009827" cy="1151081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245F4BD2-F9BC-414A-B083-0A74DF3BE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2634" y="4668270"/>
            <a:ext cx="1009827" cy="1151081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A2E6E284-92C1-49F5-9FDE-CCE1D8E7D117}"/>
              </a:ext>
            </a:extLst>
          </p:cNvPr>
          <p:cNvSpPr txBox="1">
            <a:spLocks/>
          </p:cNvSpPr>
          <p:nvPr/>
        </p:nvSpPr>
        <p:spPr>
          <a:xfrm>
            <a:off x="512466" y="6068330"/>
            <a:ext cx="9017613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600" u="sng" dirty="0">
                <a:hlinkClick r:id="rId10"/>
              </a:rPr>
              <a:t>https://support.unity3d.com/hc/en-us/articles/360001252086-UNet-Deprecation-FAQ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07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05075"/>
          </a:xfrm>
        </p:spPr>
        <p:txBody>
          <a:bodyPr wrap="square">
            <a:spAutoFit/>
          </a:bodyPr>
          <a:lstStyle/>
          <a:p>
            <a:pPr rtl="0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</a:rPr>
              <a:t>Outline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5E883-5C44-406E-B2F1-8C43534102F7}"/>
              </a:ext>
            </a:extLst>
          </p:cNvPr>
          <p:cNvSpPr txBox="1"/>
          <p:nvPr/>
        </p:nvSpPr>
        <p:spPr>
          <a:xfrm>
            <a:off x="716277" y="1237256"/>
            <a:ext cx="563428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Project goals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Motivation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Prior art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Approach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Results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Discussion &amp; Conclusions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Future work</a:t>
            </a:r>
            <a:endParaRPr lang="en-IL" sz="3800" dirty="0">
              <a:solidFill>
                <a:schemeClr val="bg1"/>
              </a:solidFill>
            </a:endParaRPr>
          </a:p>
        </p:txBody>
      </p:sp>
      <p:pic>
        <p:nvPicPr>
          <p:cNvPr id="12" name="Picture 11" descr="Documentary: Pong - The Very First PC Game - YouTube">
            <a:extLst>
              <a:ext uri="{FF2B5EF4-FFF2-40B4-BE49-F238E27FC236}">
                <a16:creationId xmlns:a16="http://schemas.microsoft.com/office/drawing/2014/main" id="{1F493610-2146-407E-A23C-85AB974201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758" y="1666315"/>
            <a:ext cx="4737337" cy="35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10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UNET vs Proprietary networking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F316B-840B-4D01-8BB7-8ED59DB4E131}"/>
              </a:ext>
            </a:extLst>
          </p:cNvPr>
          <p:cNvSpPr txBox="1"/>
          <p:nvPr/>
        </p:nvSpPr>
        <p:spPr>
          <a:xfrm>
            <a:off x="7973060" y="4192582"/>
            <a:ext cx="3894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UNET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9FF9B-6860-4745-A87C-F12A1C27FAE6}"/>
              </a:ext>
            </a:extLst>
          </p:cNvPr>
          <p:cNvSpPr txBox="1"/>
          <p:nvPr/>
        </p:nvSpPr>
        <p:spPr>
          <a:xfrm>
            <a:off x="4053840" y="4192582"/>
            <a:ext cx="3597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Proprietary Networking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77979-CA6E-453E-9591-A4F36D825F01}"/>
              </a:ext>
            </a:extLst>
          </p:cNvPr>
          <p:cNvSpPr txBox="1"/>
          <p:nvPr/>
        </p:nvSpPr>
        <p:spPr>
          <a:xfrm>
            <a:off x="716278" y="1237256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3BF44-05E6-423E-832B-BB04E624AB76}"/>
              </a:ext>
            </a:extLst>
          </p:cNvPr>
          <p:cNvSpPr txBox="1"/>
          <p:nvPr/>
        </p:nvSpPr>
        <p:spPr>
          <a:xfrm>
            <a:off x="716277" y="1697261"/>
            <a:ext cx="260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AC653-54BF-4128-A533-E00380744C22}"/>
              </a:ext>
            </a:extLst>
          </p:cNvPr>
          <p:cNvSpPr txBox="1"/>
          <p:nvPr/>
        </p:nvSpPr>
        <p:spPr>
          <a:xfrm>
            <a:off x="716277" y="2190337"/>
            <a:ext cx="241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Risk</a:t>
            </a:r>
          </a:p>
        </p:txBody>
      </p:sp>
      <p:pic>
        <p:nvPicPr>
          <p:cNvPr id="17" name="Picture 16" descr="A close up of a computer&#10;&#10;Description automatically generated">
            <a:extLst>
              <a:ext uri="{FF2B5EF4-FFF2-40B4-BE49-F238E27FC236}">
                <a16:creationId xmlns:a16="http://schemas.microsoft.com/office/drawing/2014/main" id="{950B3898-0DFD-46B8-ADAB-053B5AD9C14A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5" t="9662" r="10054"/>
          <a:stretch/>
        </p:blipFill>
        <p:spPr bwMode="auto">
          <a:xfrm>
            <a:off x="7973059" y="1643202"/>
            <a:ext cx="3894959" cy="25711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phsorx . android: Prolific 2303 Driver Code 10 Error">
            <a:extLst>
              <a:ext uri="{FF2B5EF4-FFF2-40B4-BE49-F238E27FC236}">
                <a16:creationId xmlns:a16="http://schemas.microsoft.com/office/drawing/2014/main" id="{FABB2D3C-7BB8-45E7-A65F-825292C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711227"/>
            <a:ext cx="3597396" cy="25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A2E6E284-92C1-49F5-9FDE-CCE1D8E7D117}"/>
              </a:ext>
            </a:extLst>
          </p:cNvPr>
          <p:cNvSpPr txBox="1">
            <a:spLocks/>
          </p:cNvSpPr>
          <p:nvPr/>
        </p:nvSpPr>
        <p:spPr>
          <a:xfrm>
            <a:off x="512466" y="6068330"/>
            <a:ext cx="9017613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600" u="sng" dirty="0">
                <a:hlinkClick r:id="rId7"/>
              </a:rPr>
              <a:t>https://support.unity3d.com/hc/en-us/articles/360001252086-UNet-Deprecation-FAQ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076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58026"/>
            <a:ext cx="10801349" cy="1311128"/>
          </a:xfrm>
        </p:spPr>
        <p:txBody>
          <a:bodyPr wrap="square">
            <a:spAutoFit/>
          </a:bodyPr>
          <a:lstStyle/>
          <a:p>
            <a:pPr rtl="0"/>
            <a:r>
              <a:rPr lang="en-US" sz="8800" b="1" dirty="0">
                <a:solidFill>
                  <a:schemeClr val="bg1"/>
                </a:solidFill>
              </a:rPr>
              <a:t>Results</a:t>
            </a:r>
            <a:endParaRPr lang="en-US" sz="88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7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Results - drift measurement</a:t>
            </a:r>
            <a:r>
              <a:rPr lang="en-US" sz="3600" b="1" baseline="300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8B99F-4F87-4742-A1AC-F3291215EB26}"/>
              </a:ext>
            </a:extLst>
          </p:cNvPr>
          <p:cNvSpPr txBox="1"/>
          <p:nvPr/>
        </p:nvSpPr>
        <p:spPr>
          <a:xfrm>
            <a:off x="2495503" y="3780556"/>
            <a:ext cx="288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Initial 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D719-7CE5-4871-AEBD-10187A8EBA26}"/>
              </a:ext>
            </a:extLst>
          </p:cNvPr>
          <p:cNvSpPr txBox="1"/>
          <p:nvPr/>
        </p:nvSpPr>
        <p:spPr>
          <a:xfrm>
            <a:off x="685800" y="5574072"/>
            <a:ext cx="801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200" baseline="30000" dirty="0">
                <a:solidFill>
                  <a:schemeClr val="bg1"/>
                </a:solidFill>
              </a:rPr>
              <a:t>*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i="1" dirty="0">
                <a:solidFill>
                  <a:schemeClr val="bg1"/>
                </a:solidFill>
              </a:rPr>
              <a:t>TakeOff</a:t>
            </a:r>
            <a:r>
              <a:rPr lang="en-US" sz="2200" dirty="0">
                <a:solidFill>
                  <a:schemeClr val="bg1"/>
                </a:solidFill>
              </a:rPr>
              <a:t> + 45sec of air time (no commands) + </a:t>
            </a:r>
            <a:r>
              <a:rPr lang="en-US" sz="2200" i="1" dirty="0">
                <a:solidFill>
                  <a:schemeClr val="bg1"/>
                </a:solidFill>
              </a:rPr>
              <a:t>Land</a:t>
            </a:r>
          </a:p>
        </p:txBody>
      </p:sp>
      <p:pic>
        <p:nvPicPr>
          <p:cNvPr id="7" name="Picture 6" descr="A picture containing small, white, man, water&#10;&#10;Description automatically generated">
            <a:extLst>
              <a:ext uri="{FF2B5EF4-FFF2-40B4-BE49-F238E27FC236}">
                <a16:creationId xmlns:a16="http://schemas.microsoft.com/office/drawing/2014/main" id="{87F9555E-F1E5-4EC7-AC18-F8719E2F261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20832" r="10360" b="29441"/>
          <a:stretch/>
        </p:blipFill>
        <p:spPr>
          <a:xfrm>
            <a:off x="8891216" y="1022316"/>
            <a:ext cx="2885470" cy="2761648"/>
          </a:xfrm>
          <a:prstGeom prst="rect">
            <a:avLst/>
          </a:prstGeom>
        </p:spPr>
      </p:pic>
      <p:pic>
        <p:nvPicPr>
          <p:cNvPr id="8" name="Picture 7" descr="A picture containing black, man, white, standing&#10;&#10;Description automatically generated">
            <a:extLst>
              <a:ext uri="{FF2B5EF4-FFF2-40B4-BE49-F238E27FC236}">
                <a16:creationId xmlns:a16="http://schemas.microsoft.com/office/drawing/2014/main" id="{BC7C8A4D-1356-400F-BFF9-83F3BA065CF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20422" r="7810" b="24152"/>
          <a:stretch/>
        </p:blipFill>
        <p:spPr>
          <a:xfrm>
            <a:off x="5670510" y="1022318"/>
            <a:ext cx="2885470" cy="2761648"/>
          </a:xfrm>
          <a:prstGeom prst="rect">
            <a:avLst/>
          </a:prstGeom>
        </p:spPr>
      </p:pic>
      <p:pic>
        <p:nvPicPr>
          <p:cNvPr id="9" name="Picture 8" descr="A picture containing black, standing, small, white&#10;&#10;Description automatically generated">
            <a:extLst>
              <a:ext uri="{FF2B5EF4-FFF2-40B4-BE49-F238E27FC236}">
                <a16:creationId xmlns:a16="http://schemas.microsoft.com/office/drawing/2014/main" id="{8A4DA541-AD5C-485E-A1E1-FC8881C95E0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32256" r="15220" b="18330"/>
          <a:stretch/>
        </p:blipFill>
        <p:spPr>
          <a:xfrm>
            <a:off x="2495503" y="1022317"/>
            <a:ext cx="2885470" cy="2761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B7239-973E-4373-8B75-66DC38BC3B46}"/>
              </a:ext>
            </a:extLst>
          </p:cNvPr>
          <p:cNvSpPr txBox="1"/>
          <p:nvPr/>
        </p:nvSpPr>
        <p:spPr>
          <a:xfrm>
            <a:off x="5670510" y="3780556"/>
            <a:ext cx="288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Final position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6414D-0727-4E13-8DB3-29553B8598E6}"/>
              </a:ext>
            </a:extLst>
          </p:cNvPr>
          <p:cNvSpPr txBox="1"/>
          <p:nvPr/>
        </p:nvSpPr>
        <p:spPr>
          <a:xfrm>
            <a:off x="8891216" y="3780556"/>
            <a:ext cx="288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Final position 2</a:t>
            </a:r>
          </a:p>
        </p:txBody>
      </p:sp>
    </p:spTree>
    <p:extLst>
      <p:ext uri="{BB962C8B-B14F-4D97-AF65-F5344CB8AC3E}">
        <p14:creationId xmlns:p14="http://schemas.microsoft.com/office/powerpoint/2010/main" val="178254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Results – Mission Pad</a:t>
            </a:r>
            <a:endParaRPr lang="en-US" sz="3600" b="1" baseline="30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8B99F-4F87-4742-A1AC-F3291215EB26}"/>
              </a:ext>
            </a:extLst>
          </p:cNvPr>
          <p:cNvSpPr txBox="1"/>
          <p:nvPr/>
        </p:nvSpPr>
        <p:spPr>
          <a:xfrm>
            <a:off x="5283199" y="5373424"/>
            <a:ext cx="649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chemeClr val="bg1"/>
                </a:solidFill>
              </a:rPr>
              <a:t>Mission Pad detection area (Tello User Guide)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7C97EF-8A17-4945-888A-33F54AF3C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022316"/>
            <a:ext cx="6493486" cy="435518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31F16851-3141-4780-B99A-4E86CBFEED17}"/>
              </a:ext>
            </a:extLst>
          </p:cNvPr>
          <p:cNvSpPr txBox="1">
            <a:spLocks/>
          </p:cNvSpPr>
          <p:nvPr/>
        </p:nvSpPr>
        <p:spPr>
          <a:xfrm>
            <a:off x="512466" y="6068330"/>
            <a:ext cx="11069934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600" u="sng" dirty="0">
                <a:hlinkClick r:id="rId4"/>
              </a:rPr>
              <a:t>https://dl-cdn.ryzerobotics.com/downloads/Tello/ Tello%20Mission%20Pad%20User%20Guide.pdf</a:t>
            </a:r>
            <a:endParaRPr 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F4B2C-A342-47FF-AFD8-CAAE4E84B590}"/>
              </a:ext>
            </a:extLst>
          </p:cNvPr>
          <p:cNvSpPr txBox="1"/>
          <p:nvPr/>
        </p:nvSpPr>
        <p:spPr>
          <a:xfrm>
            <a:off x="786819" y="1215389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Small detection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5A9F0-4307-4E1E-ADA9-017417B11B0C}"/>
              </a:ext>
            </a:extLst>
          </p:cNvPr>
          <p:cNvSpPr txBox="1"/>
          <p:nvPr/>
        </p:nvSpPr>
        <p:spPr>
          <a:xfrm>
            <a:off x="786819" y="2205503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Require switching on</a:t>
            </a:r>
            <a:endParaRPr lang="en-US" sz="28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1601B-97C1-4766-9E9C-14DE1E513BA7}"/>
              </a:ext>
            </a:extLst>
          </p:cNvPr>
          <p:cNvSpPr txBox="1"/>
          <p:nvPr/>
        </p:nvSpPr>
        <p:spPr>
          <a:xfrm>
            <a:off x="786819" y="1692443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Best height ~1m</a:t>
            </a:r>
          </a:p>
        </p:txBody>
      </p:sp>
    </p:spTree>
    <p:extLst>
      <p:ext uri="{BB962C8B-B14F-4D97-AF65-F5344CB8AC3E}">
        <p14:creationId xmlns:p14="http://schemas.microsoft.com/office/powerpoint/2010/main" val="37651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Results - Vuforia targets</a:t>
            </a:r>
            <a:endParaRPr lang="en-US" sz="3600" b="1" baseline="30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69787-4C3A-4D28-9FD6-B1C62E4EF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"/>
          <a:stretch/>
        </p:blipFill>
        <p:spPr bwMode="auto">
          <a:xfrm>
            <a:off x="5100320" y="1215388"/>
            <a:ext cx="6725802" cy="4291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45C7ACA4-E876-49FB-BF18-D8BF61AD9E8F}"/>
              </a:ext>
            </a:extLst>
          </p:cNvPr>
          <p:cNvSpPr txBox="1">
            <a:spLocks/>
          </p:cNvSpPr>
          <p:nvPr/>
        </p:nvSpPr>
        <p:spPr>
          <a:xfrm>
            <a:off x="512466" y="6007370"/>
            <a:ext cx="9017613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600" u="sng" dirty="0">
                <a:hlinkClick r:id="rId4"/>
              </a:rPr>
              <a:t>https://developer.vuforia.com/target-manager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329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Results - Vuforia targets</a:t>
            </a:r>
            <a:endParaRPr lang="en-US" sz="3600" b="1" baseline="30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8B99F-4F87-4742-A1AC-F3291215EB26}"/>
              </a:ext>
            </a:extLst>
          </p:cNvPr>
          <p:cNvSpPr txBox="1"/>
          <p:nvPr/>
        </p:nvSpPr>
        <p:spPr>
          <a:xfrm>
            <a:off x="786819" y="1215389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Detection time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3FDD22-FEE1-4E6B-8733-2438C13FCA3A}"/>
              </a:ext>
            </a:extLst>
          </p:cNvPr>
          <p:cNvSpPr txBox="1">
            <a:spLocks/>
          </p:cNvSpPr>
          <p:nvPr/>
        </p:nvSpPr>
        <p:spPr>
          <a:xfrm>
            <a:off x="512466" y="6007370"/>
            <a:ext cx="9017613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600" u="sng" dirty="0">
                <a:hlinkClick r:id="rId3"/>
              </a:rPr>
              <a:t>https://developer.vuforia.com/target-manager</a:t>
            </a:r>
            <a:endParaRPr lang="en-US" sz="1600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19C596-6615-4C9B-90B1-823312CEE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7"/>
          <a:stretch/>
        </p:blipFill>
        <p:spPr bwMode="auto">
          <a:xfrm>
            <a:off x="5021273" y="1229141"/>
            <a:ext cx="2701746" cy="3413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111D00-458F-4662-A1E7-4FA674840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47" y="1205437"/>
            <a:ext cx="1919975" cy="3437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F377D5-6C82-43DE-A64F-EBE00E3850D4}"/>
              </a:ext>
            </a:extLst>
          </p:cNvPr>
          <p:cNvSpPr txBox="1"/>
          <p:nvPr/>
        </p:nvSpPr>
        <p:spPr>
          <a:xfrm>
            <a:off x="5016005" y="4666824"/>
            <a:ext cx="270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chemeClr val="bg1"/>
                </a:solidFill>
              </a:rPr>
              <a:t>Board target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(5 stars)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814556-B41E-4A53-AEC3-2BF2C7301BF5}"/>
              </a:ext>
            </a:extLst>
          </p:cNvPr>
          <p:cNvSpPr txBox="1"/>
          <p:nvPr/>
        </p:nvSpPr>
        <p:spPr>
          <a:xfrm>
            <a:off x="7873745" y="4666824"/>
            <a:ext cx="186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chemeClr val="bg1"/>
                </a:solidFill>
              </a:rPr>
              <a:t>QR5_4x8_F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(5 stars)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99A94-5EF6-4211-B7BE-BECDDEE0BD4C}"/>
              </a:ext>
            </a:extLst>
          </p:cNvPr>
          <p:cNvSpPr txBox="1"/>
          <p:nvPr/>
        </p:nvSpPr>
        <p:spPr>
          <a:xfrm>
            <a:off x="9887180" y="4666824"/>
            <a:ext cx="1919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chemeClr val="bg1"/>
                </a:solidFill>
              </a:rPr>
              <a:t>QR5_4x8_B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(3 stars)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181FFD-A1E3-4658-A2CF-399F4BECB8C2}"/>
              </a:ext>
            </a:extLst>
          </p:cNvPr>
          <p:cNvPicPr/>
          <p:nvPr/>
        </p:nvPicPr>
        <p:blipFill rotWithShape="1">
          <a:blip r:embed="rId6"/>
          <a:srcRect l="26151" t="12828" r="26210" b="7868"/>
          <a:stretch/>
        </p:blipFill>
        <p:spPr bwMode="auto">
          <a:xfrm>
            <a:off x="7873745" y="1229140"/>
            <a:ext cx="1862709" cy="3437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6BAE0B-CC6A-4937-BE15-DF6FF03815B4}"/>
              </a:ext>
            </a:extLst>
          </p:cNvPr>
          <p:cNvSpPr txBox="1"/>
          <p:nvPr/>
        </p:nvSpPr>
        <p:spPr>
          <a:xfrm>
            <a:off x="784364" y="2725957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Feature boundary issue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C12D2-AD8F-4F0E-95F4-2B915F435F23}"/>
              </a:ext>
            </a:extLst>
          </p:cNvPr>
          <p:cNvSpPr txBox="1"/>
          <p:nvPr/>
        </p:nvSpPr>
        <p:spPr>
          <a:xfrm>
            <a:off x="783146" y="1713269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Tracking 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D1613-8816-49BD-8B1A-A1CCBBF99EEB}"/>
              </a:ext>
            </a:extLst>
          </p:cNvPr>
          <p:cNvSpPr txBox="1"/>
          <p:nvPr/>
        </p:nvSpPr>
        <p:spPr>
          <a:xfrm>
            <a:off x="783146" y="2219553"/>
            <a:ext cx="424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#features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 rating</a:t>
            </a:r>
          </a:p>
        </p:txBody>
      </p:sp>
    </p:spTree>
    <p:extLst>
      <p:ext uri="{BB962C8B-B14F-4D97-AF65-F5344CB8AC3E}">
        <p14:creationId xmlns:p14="http://schemas.microsoft.com/office/powerpoint/2010/main" val="294313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1" name="Picture 10" descr="A picture containing indoor, table, small, computer&#10;&#10;Description automatically generated">
            <a:extLst>
              <a:ext uri="{FF2B5EF4-FFF2-40B4-BE49-F238E27FC236}">
                <a16:creationId xmlns:a16="http://schemas.microsoft.com/office/drawing/2014/main" id="{DC957756-9013-44E8-ACC6-4E8066E498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89" y="1022317"/>
            <a:ext cx="6858000" cy="3857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8B99F-4F87-4742-A1AC-F3291215EB26}"/>
              </a:ext>
            </a:extLst>
          </p:cNvPr>
          <p:cNvSpPr txBox="1"/>
          <p:nvPr/>
        </p:nvSpPr>
        <p:spPr>
          <a:xfrm>
            <a:off x="716278" y="1237256"/>
            <a:ext cx="334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dirty="0">
                <a:solidFill>
                  <a:schemeClr val="bg1"/>
                </a:solidFill>
              </a:rPr>
              <a:t>Videos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D719-7CE5-4871-AEBD-10187A8EBA26}"/>
              </a:ext>
            </a:extLst>
          </p:cNvPr>
          <p:cNvSpPr txBox="1"/>
          <p:nvPr/>
        </p:nvSpPr>
        <p:spPr>
          <a:xfrm>
            <a:off x="4872988" y="4879423"/>
            <a:ext cx="685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Game Of Drones android app</a:t>
            </a:r>
          </a:p>
        </p:txBody>
      </p:sp>
    </p:spTree>
    <p:extLst>
      <p:ext uri="{BB962C8B-B14F-4D97-AF65-F5344CB8AC3E}">
        <p14:creationId xmlns:p14="http://schemas.microsoft.com/office/powerpoint/2010/main" val="3365168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19546"/>
            <a:ext cx="10801349" cy="2529923"/>
          </a:xfrm>
        </p:spPr>
        <p:txBody>
          <a:bodyPr wrap="square">
            <a:spAutoFit/>
          </a:bodyPr>
          <a:lstStyle/>
          <a:p>
            <a:pPr rtl="0"/>
            <a:r>
              <a:rPr lang="en-US" sz="8800" b="1" dirty="0">
                <a:solidFill>
                  <a:schemeClr val="bg1"/>
                </a:solidFill>
              </a:rPr>
              <a:t>Discussion &amp; Conclusions</a:t>
            </a:r>
            <a:endParaRPr lang="en-US" sz="88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9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Discussion &amp; Conclusions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1C671-EC70-44CA-9285-9C6DBA5B9FB0}"/>
              </a:ext>
            </a:extLst>
          </p:cNvPr>
          <p:cNvSpPr txBox="1"/>
          <p:nvPr/>
        </p:nvSpPr>
        <p:spPr>
          <a:xfrm>
            <a:off x="726438" y="1237256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Unity - hard to install (JDK, NDK), easy to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1131A-CB03-42B9-8287-E62C07471515}"/>
              </a:ext>
            </a:extLst>
          </p:cNvPr>
          <p:cNvSpPr txBox="1"/>
          <p:nvPr/>
        </p:nvSpPr>
        <p:spPr>
          <a:xfrm>
            <a:off x="716276" y="1737901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Development (on PC) - easy debug, cross-platform = easy migration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0E4C9-4B32-4363-B718-65044D74F982}"/>
              </a:ext>
            </a:extLst>
          </p:cNvPr>
          <p:cNvSpPr txBox="1"/>
          <p:nvPr/>
        </p:nvSpPr>
        <p:spPr>
          <a:xfrm>
            <a:off x="716276" y="2230977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Game experience (sound, drone control, drift, UI)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62A812-AAD8-4DD5-A31C-2CFBBA168F48}"/>
              </a:ext>
            </a:extLst>
          </p:cNvPr>
          <p:cNvSpPr txBox="1"/>
          <p:nvPr/>
        </p:nvSpPr>
        <p:spPr>
          <a:xfrm>
            <a:off x="716280" y="2733877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Network connection (wi-fi vs Internet, free-tau firewall)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2C0F6-1E30-4530-B8E0-B12AFE969707}"/>
              </a:ext>
            </a:extLst>
          </p:cNvPr>
          <p:cNvSpPr txBox="1"/>
          <p:nvPr/>
        </p:nvSpPr>
        <p:spPr>
          <a:xfrm>
            <a:off x="706120" y="3244682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Android device - Xiaomi Redmi 4 (low end device), image jitter</a:t>
            </a:r>
          </a:p>
        </p:txBody>
      </p:sp>
    </p:spTree>
    <p:extLst>
      <p:ext uri="{BB962C8B-B14F-4D97-AF65-F5344CB8AC3E}">
        <p14:creationId xmlns:p14="http://schemas.microsoft.com/office/powerpoint/2010/main" val="20285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Discussion &amp; Conclusions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1C671-EC70-44CA-9285-9C6DBA5B9FB0}"/>
              </a:ext>
            </a:extLst>
          </p:cNvPr>
          <p:cNvSpPr txBox="1"/>
          <p:nvPr/>
        </p:nvSpPr>
        <p:spPr>
          <a:xfrm>
            <a:off x="716278" y="1735096"/>
            <a:ext cx="110998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Vuforia detection &amp; tracking: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lighting (low, flickering - anti-banding)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target star rating - detection speed &amp; distance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no features close to boundary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board target - limiting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C70D8-2546-47D5-B5C1-8420C48B34D9}"/>
              </a:ext>
            </a:extLst>
          </p:cNvPr>
          <p:cNvSpPr txBox="1"/>
          <p:nvPr/>
        </p:nvSpPr>
        <p:spPr>
          <a:xfrm>
            <a:off x="716276" y="1229901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Vuforia - easier to install than Unity, very good choice</a:t>
            </a:r>
          </a:p>
        </p:txBody>
      </p:sp>
    </p:spTree>
    <p:extLst>
      <p:ext uri="{BB962C8B-B14F-4D97-AF65-F5344CB8AC3E}">
        <p14:creationId xmlns:p14="http://schemas.microsoft.com/office/powerpoint/2010/main" val="177571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Project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E10445-5E65-4AA7-B409-34B3152AA8FB}"/>
              </a:ext>
            </a:extLst>
          </p:cNvPr>
          <p:cNvSpPr txBox="1"/>
          <p:nvPr/>
        </p:nvSpPr>
        <p:spPr>
          <a:xfrm>
            <a:off x="716277" y="1237256"/>
            <a:ext cx="49390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3D AR game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Mobile device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Drone player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Multiplayer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Wi-Fi or Internet</a:t>
            </a:r>
          </a:p>
        </p:txBody>
      </p:sp>
      <p:pic>
        <p:nvPicPr>
          <p:cNvPr id="1026" name="Picture 2" descr="3 Easy Ways to Advance Your Goals">
            <a:extLst>
              <a:ext uri="{FF2B5EF4-FFF2-40B4-BE49-F238E27FC236}">
                <a16:creationId xmlns:a16="http://schemas.microsoft.com/office/drawing/2014/main" id="{67BBDAF7-8CC8-4F3D-8412-79244C61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666315"/>
            <a:ext cx="3913373" cy="30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78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Discussion &amp; Conclusions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1C671-EC70-44CA-9285-9C6DBA5B9FB0}"/>
              </a:ext>
            </a:extLst>
          </p:cNvPr>
          <p:cNvSpPr txBox="1"/>
          <p:nvPr/>
        </p:nvSpPr>
        <p:spPr>
          <a:xfrm>
            <a:off x="726438" y="1237256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u="sng" dirty="0">
                <a:solidFill>
                  <a:schemeClr val="bg1"/>
                </a:solidFill>
              </a:rPr>
              <a:t>Drone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1131A-CB03-42B9-8287-E62C07471515}"/>
              </a:ext>
            </a:extLst>
          </p:cNvPr>
          <p:cNvSpPr txBox="1"/>
          <p:nvPr/>
        </p:nvSpPr>
        <p:spPr>
          <a:xfrm>
            <a:off x="716276" y="1737901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Drift (QR must be perfectly positioned)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0E4C9-4B32-4363-B718-65044D74F982}"/>
              </a:ext>
            </a:extLst>
          </p:cNvPr>
          <p:cNvSpPr txBox="1"/>
          <p:nvPr/>
        </p:nvSpPr>
        <p:spPr>
          <a:xfrm>
            <a:off x="716276" y="2230977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Small perturbations (jitter)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62A812-AAD8-4DD5-A31C-2CFBBA168F48}"/>
              </a:ext>
            </a:extLst>
          </p:cNvPr>
          <p:cNvSpPr txBox="1"/>
          <p:nvPr/>
        </p:nvSpPr>
        <p:spPr>
          <a:xfrm>
            <a:off x="716280" y="2733877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Only indoor (weak wind causes a drift)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2C0F6-1E30-4530-B8E0-B12AFE969707}"/>
              </a:ext>
            </a:extLst>
          </p:cNvPr>
          <p:cNvSpPr txBox="1"/>
          <p:nvPr/>
        </p:nvSpPr>
        <p:spPr>
          <a:xfrm>
            <a:off x="706120" y="3244682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Drone position - hard to play w/o a marker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705EC-9E24-49D1-933B-55D9FBDF6B93}"/>
              </a:ext>
            </a:extLst>
          </p:cNvPr>
          <p:cNvSpPr txBox="1"/>
          <p:nvPr/>
        </p:nvSpPr>
        <p:spPr>
          <a:xfrm>
            <a:off x="706120" y="3749837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Air time (3-5 minutes is not enough)</a:t>
            </a:r>
          </a:p>
        </p:txBody>
      </p:sp>
      <p:pic>
        <p:nvPicPr>
          <p:cNvPr id="10" name="Picture 9" descr="A close up of a bicycle&#10;&#10;Description automatically generated">
            <a:extLst>
              <a:ext uri="{FF2B5EF4-FFF2-40B4-BE49-F238E27FC236}">
                <a16:creationId xmlns:a16="http://schemas.microsoft.com/office/drawing/2014/main" id="{CFE95C6F-EAD1-4DD0-8883-C427F7D40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59" y="1275979"/>
            <a:ext cx="3921762" cy="3664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31A6B1-5922-4C66-900C-7699D89EF1BF}"/>
              </a:ext>
            </a:extLst>
          </p:cNvPr>
          <p:cNvSpPr txBox="1"/>
          <p:nvPr/>
        </p:nvSpPr>
        <p:spPr>
          <a:xfrm>
            <a:off x="706120" y="4251693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Drone turning was not used</a:t>
            </a:r>
          </a:p>
        </p:txBody>
      </p:sp>
    </p:spTree>
    <p:extLst>
      <p:ext uri="{BB962C8B-B14F-4D97-AF65-F5344CB8AC3E}">
        <p14:creationId xmlns:p14="http://schemas.microsoft.com/office/powerpoint/2010/main" val="39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Discussion &amp; Conclusions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1C671-EC70-44CA-9285-9C6DBA5B9FB0}"/>
              </a:ext>
            </a:extLst>
          </p:cNvPr>
          <p:cNvSpPr txBox="1"/>
          <p:nvPr/>
        </p:nvSpPr>
        <p:spPr>
          <a:xfrm>
            <a:off x="716278" y="1765576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Anti-banding (None, </a:t>
            </a:r>
            <a:r>
              <a:rPr lang="en-US" sz="2800" u="sng" dirty="0">
                <a:solidFill>
                  <a:schemeClr val="bg1"/>
                </a:solidFill>
              </a:rPr>
              <a:t>50Hz</a:t>
            </a:r>
            <a:r>
              <a:rPr lang="en-US" sz="2800" dirty="0">
                <a:solidFill>
                  <a:schemeClr val="bg1"/>
                </a:solidFill>
              </a:rPr>
              <a:t>, 60Hz)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2C0F6-1E30-4530-B8E0-B12AFE969707}"/>
              </a:ext>
            </a:extLst>
          </p:cNvPr>
          <p:cNvSpPr txBox="1"/>
          <p:nvPr/>
        </p:nvSpPr>
        <p:spPr>
          <a:xfrm>
            <a:off x="716280" y="2279482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Focus Mode (</a:t>
            </a:r>
            <a:r>
              <a:rPr lang="en-US" sz="2800" u="sng" dirty="0" err="1">
                <a:solidFill>
                  <a:schemeClr val="bg1"/>
                </a:solidFill>
              </a:rPr>
              <a:t>ContAuto</a:t>
            </a:r>
            <a:r>
              <a:rPr lang="en-US" sz="2800" dirty="0">
                <a:solidFill>
                  <a:schemeClr val="bg1"/>
                </a:solidFill>
              </a:rPr>
              <a:t>, Infinity, Macro, Normal, TrigAuto)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59AAA-8DA7-47DD-B2DD-A2C3AB60FE05}"/>
              </a:ext>
            </a:extLst>
          </p:cNvPr>
          <p:cNvSpPr txBox="1"/>
          <p:nvPr/>
        </p:nvSpPr>
        <p:spPr>
          <a:xfrm>
            <a:off x="726436" y="2790151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Video Mode (</a:t>
            </a:r>
            <a:r>
              <a:rPr lang="en-US" sz="2800" u="sng" dirty="0">
                <a:solidFill>
                  <a:schemeClr val="bg1"/>
                </a:solidFill>
              </a:rPr>
              <a:t>Default</a:t>
            </a:r>
            <a:r>
              <a:rPr lang="en-US" sz="2800" dirty="0">
                <a:solidFill>
                  <a:schemeClr val="bg1"/>
                </a:solidFill>
              </a:rPr>
              <a:t>, Speed, Quality)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D9ED3-E9A1-4EAD-A06C-96F94548FC5C}"/>
              </a:ext>
            </a:extLst>
          </p:cNvPr>
          <p:cNvSpPr txBox="1"/>
          <p:nvPr/>
        </p:nvSpPr>
        <p:spPr>
          <a:xfrm>
            <a:off x="736596" y="3299362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Flash light - negligible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6F2E-F3B4-4F4C-B6A6-0761ABF2D0AB}"/>
              </a:ext>
            </a:extLst>
          </p:cNvPr>
          <p:cNvSpPr txBox="1"/>
          <p:nvPr/>
        </p:nvSpPr>
        <p:spPr>
          <a:xfrm>
            <a:off x="736596" y="3796022"/>
            <a:ext cx="1109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Sound F/X - more fun (Sound On/Off)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3DCE9-0A08-479A-9E01-395FC333B188}"/>
              </a:ext>
            </a:extLst>
          </p:cNvPr>
          <p:cNvSpPr txBox="1"/>
          <p:nvPr/>
        </p:nvSpPr>
        <p:spPr>
          <a:xfrm>
            <a:off x="716278" y="1233126"/>
            <a:ext cx="1109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u="sng" dirty="0">
                <a:solidFill>
                  <a:schemeClr val="bg1"/>
                </a:solidFill>
              </a:rPr>
              <a:t>Extras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0756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7787-AB9A-44E0-98E9-4C76CA471F48}"/>
              </a:ext>
            </a:extLst>
          </p:cNvPr>
          <p:cNvSpPr txBox="1"/>
          <p:nvPr/>
        </p:nvSpPr>
        <p:spPr>
          <a:xfrm>
            <a:off x="685800" y="1265762"/>
            <a:ext cx="110026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Drift cancelation - </a:t>
            </a:r>
            <a:r>
              <a:rPr lang="en-US" sz="3200" b="1" dirty="0">
                <a:solidFill>
                  <a:schemeClr val="bg1"/>
                </a:solidFill>
              </a:rPr>
              <a:t>very important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3D model target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Collision avoidance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SLAM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 game types - use drone turning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 other pad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86922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928537"/>
            <a:ext cx="10801349" cy="4909036"/>
          </a:xfrm>
        </p:spPr>
        <p:txBody>
          <a:bodyPr wrap="square">
            <a:spAutoFit/>
          </a:bodyPr>
          <a:lstStyle/>
          <a:p>
            <a:pPr rtl="0"/>
            <a:r>
              <a:rPr lang="en-US" sz="8000" b="1" dirty="0">
                <a:solidFill>
                  <a:schemeClr val="bg1"/>
                </a:solidFill>
              </a:rPr>
              <a:t>Thank you for listening</a:t>
            </a:r>
          </a:p>
          <a:p>
            <a:pPr rtl="0"/>
            <a:endParaRPr lang="en-US" sz="8000" b="1" dirty="0">
              <a:solidFill>
                <a:schemeClr val="bg1"/>
              </a:solidFill>
            </a:endParaRPr>
          </a:p>
          <a:p>
            <a:pPr rtl="0"/>
            <a:endParaRPr lang="en-US" sz="8000" b="1" dirty="0">
              <a:solidFill>
                <a:schemeClr val="bg1"/>
              </a:solidFill>
            </a:endParaRPr>
          </a:p>
          <a:p>
            <a:pPr rtl="0"/>
            <a:r>
              <a:rPr lang="en-US" sz="80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733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BA0B2-C62C-457E-8B58-8011273B16C5}"/>
              </a:ext>
            </a:extLst>
          </p:cNvPr>
          <p:cNvSpPr txBox="1"/>
          <p:nvPr/>
        </p:nvSpPr>
        <p:spPr>
          <a:xfrm>
            <a:off x="716276" y="1237256"/>
            <a:ext cx="109498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Explore drone games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Collaboration with AR group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Project as a platform</a:t>
            </a:r>
          </a:p>
        </p:txBody>
      </p:sp>
    </p:spTree>
    <p:extLst>
      <p:ext uri="{BB962C8B-B14F-4D97-AF65-F5344CB8AC3E}">
        <p14:creationId xmlns:p14="http://schemas.microsoft.com/office/powerpoint/2010/main" val="273808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AR prior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F4412-EC4D-417F-AE35-48DAB4757452}"/>
              </a:ext>
            </a:extLst>
          </p:cNvPr>
          <p:cNvSpPr txBox="1"/>
          <p:nvPr/>
        </p:nvSpPr>
        <p:spPr>
          <a:xfrm>
            <a:off x="685800" y="1265762"/>
            <a:ext cx="110026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First AR prototype - Ivan Sutherland, Harvard Uni. 1960s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ARToolKit – 1990s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Personal assistance – 2004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Automotive &amp; Aerospace – 2005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Medical sector – 2006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Military &amp; Tourism sector – 2009, 2010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Gaming</a:t>
            </a:r>
          </a:p>
        </p:txBody>
      </p:sp>
    </p:spTree>
    <p:extLst>
      <p:ext uri="{BB962C8B-B14F-4D97-AF65-F5344CB8AC3E}">
        <p14:creationId xmlns:p14="http://schemas.microsoft.com/office/powerpoint/2010/main" val="307703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AR games prior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F4412-EC4D-417F-AE35-48DAB4757452}"/>
              </a:ext>
            </a:extLst>
          </p:cNvPr>
          <p:cNvSpPr txBox="1"/>
          <p:nvPr/>
        </p:nvSpPr>
        <p:spPr>
          <a:xfrm>
            <a:off x="685800" y="1265762"/>
            <a:ext cx="6257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chemeClr val="bg1"/>
                </a:solidFill>
              </a:rPr>
              <a:t>AR Gaming (Indoor/Outdoor)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AR2 Hockey			– 1998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Collaboratory AR game 	– 2000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Human </a:t>
            </a:r>
            <a:r>
              <a:rPr lang="en-US" sz="3200" dirty="0" err="1">
                <a:solidFill>
                  <a:schemeClr val="bg1"/>
                </a:solidFill>
              </a:rPr>
              <a:t>PacMan</a:t>
            </a:r>
            <a:r>
              <a:rPr lang="en-US" sz="3200" dirty="0">
                <a:solidFill>
                  <a:schemeClr val="bg1"/>
                </a:solidFill>
              </a:rPr>
              <a:t> 		– 2004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AR-Bowling 			– 2004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62451A-F6A9-41D0-8917-EA5BC97626DA}"/>
              </a:ext>
            </a:extLst>
          </p:cNvPr>
          <p:cNvGrpSpPr/>
          <p:nvPr/>
        </p:nvGrpSpPr>
        <p:grpSpPr>
          <a:xfrm>
            <a:off x="6812782" y="1265762"/>
            <a:ext cx="5024176" cy="3952220"/>
            <a:chOff x="6812782" y="1265762"/>
            <a:chExt cx="5024176" cy="395222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B4D9679-980A-4498-83BF-43D458D2C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26" y="1265762"/>
              <a:ext cx="4572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C4E804-E906-4DF5-81C6-A113244CF0AC}"/>
                </a:ext>
              </a:extLst>
            </p:cNvPr>
            <p:cNvSpPr txBox="1"/>
            <p:nvPr/>
          </p:nvSpPr>
          <p:spPr>
            <a:xfrm>
              <a:off x="6812782" y="4694762"/>
              <a:ext cx="502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800" dirty="0">
                  <a:solidFill>
                    <a:schemeClr val="bg1"/>
                  </a:solidFill>
                </a:rPr>
                <a:t>First iPhone released - 2007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50539C-4CAD-4757-9691-F85B6C2E95F9}"/>
              </a:ext>
            </a:extLst>
          </p:cNvPr>
          <p:cNvSpPr txBox="1"/>
          <p:nvPr/>
        </p:nvSpPr>
        <p:spPr>
          <a:xfrm>
            <a:off x="1137920" y="3771364"/>
            <a:ext cx="5779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dirty="0">
                <a:solidFill>
                  <a:schemeClr val="bg1"/>
                </a:solidFill>
              </a:rPr>
              <a:t>- Pokémon-Go                   – 2016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112195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AR/Drone prior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F4412-EC4D-417F-AE35-48DAB4757452}"/>
              </a:ext>
            </a:extLst>
          </p:cNvPr>
          <p:cNvSpPr txBox="1"/>
          <p:nvPr/>
        </p:nvSpPr>
        <p:spPr>
          <a:xfrm>
            <a:off x="685800" y="1265762"/>
            <a:ext cx="6257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chemeClr val="bg1"/>
                </a:solidFill>
              </a:rPr>
              <a:t>Drone games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AR Racing game 		– 2007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Drone Racing		– 2012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Air Hog Connect		– 2016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4E804-E906-4DF5-81C6-A113244CF0AC}"/>
              </a:ext>
            </a:extLst>
          </p:cNvPr>
          <p:cNvSpPr txBox="1"/>
          <p:nvPr/>
        </p:nvSpPr>
        <p:spPr>
          <a:xfrm>
            <a:off x="7285055" y="3737800"/>
            <a:ext cx="46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solidFill>
                  <a:schemeClr val="bg1"/>
                </a:solidFill>
              </a:rPr>
              <a:t>Air Hogs Connect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3EC4079-AD82-4DF8-85E3-5B4B9D92CC56}"/>
              </a:ext>
            </a:extLst>
          </p:cNvPr>
          <p:cNvSpPr txBox="1">
            <a:spLocks/>
          </p:cNvSpPr>
          <p:nvPr/>
        </p:nvSpPr>
        <p:spPr>
          <a:xfrm>
            <a:off x="512467" y="6068330"/>
            <a:ext cx="5948624" cy="48229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800" dirty="0">
                <a:hlinkClick r:id="rId3"/>
              </a:rPr>
              <a:t>https://www.youtube.com/watch?v=Faww1TMs2n8</a:t>
            </a:r>
            <a:endParaRPr lang="en-US" sz="1800" dirty="0"/>
          </a:p>
        </p:txBody>
      </p:sp>
      <p:pic>
        <p:nvPicPr>
          <p:cNvPr id="5122" name="Picture 2" descr="Air Hogs Connect: Mission Drone">
            <a:extLst>
              <a:ext uri="{FF2B5EF4-FFF2-40B4-BE49-F238E27FC236}">
                <a16:creationId xmlns:a16="http://schemas.microsoft.com/office/drawing/2014/main" id="{E4A66CFC-D753-4757-AD1C-B61E1C81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1261911"/>
            <a:ext cx="4682532" cy="24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0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1386"/>
            <a:ext cx="10801349" cy="590931"/>
          </a:xfrm>
        </p:spPr>
        <p:txBody>
          <a:bodyPr wrap="square">
            <a:spAutoFit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Approach – divide &amp; conquer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07C4E-0DA2-49DC-9884-4F8EB8E2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87" y="1430152"/>
            <a:ext cx="4088508" cy="2812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63E3D-58C9-4337-8798-149079AC56F8}"/>
              </a:ext>
            </a:extLst>
          </p:cNvPr>
          <p:cNvSpPr txBox="1"/>
          <p:nvPr/>
        </p:nvSpPr>
        <p:spPr>
          <a:xfrm>
            <a:off x="716277" y="1237256"/>
            <a:ext cx="57376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Programming tools (Unity, C#)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Drone communication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Detection / Tracking / Positioning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158407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58026"/>
            <a:ext cx="10801349" cy="1311128"/>
          </a:xfrm>
        </p:spPr>
        <p:txBody>
          <a:bodyPr wrap="square">
            <a:spAutoFit/>
          </a:bodyPr>
          <a:lstStyle/>
          <a:p>
            <a:pPr rtl="0"/>
            <a:r>
              <a:rPr lang="en-US" sz="8800" b="1" dirty="0">
                <a:solidFill>
                  <a:schemeClr val="bg1"/>
                </a:solidFill>
              </a:rPr>
              <a:t>Approach</a:t>
            </a:r>
            <a:endParaRPr lang="en-US" sz="88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8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13184</TotalTime>
  <Words>960</Words>
  <Application>Microsoft Office PowerPoint</Application>
  <PresentationFormat>Widescreen</PresentationFormat>
  <Paragraphs>239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Feature Learning for Aerial Scene Classification</dc:title>
  <dc:creator>Guy</dc:creator>
  <cp:keywords>CTPClassification=CTP_NT</cp:keywords>
  <cp:lastModifiedBy>Hershtig, Guy</cp:lastModifiedBy>
  <cp:revision>340</cp:revision>
  <dcterms:created xsi:type="dcterms:W3CDTF">2020-01-10T16:46:28Z</dcterms:created>
  <dcterms:modified xsi:type="dcterms:W3CDTF">2020-06-10T14:44:24Z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c76dfc1a-b160-40f3-b72a-edc7d47ead87</vt:lpwstr>
  </property>
  <property fmtid="{D5CDD505-2E9C-101B-9397-08002B2CF9AE}" pid="3" name="CTP_TimeStamp">
    <vt:lpwstr>2020-06-10 14:44:24Z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